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9.png" ContentType="image/png"/>
  <Override PartName="/ppt/media/image7.jpeg" ContentType="image/jpeg"/>
  <Override PartName="/ppt/media/image6.gif" ContentType="image/gif"/>
  <Override PartName="/ppt/media/image18.png" ContentType="image/png"/>
  <Override PartName="/ppt/media/image16.png" ContentType="image/png"/>
  <Override PartName="/ppt/media/image15.jpeg" ContentType="image/jpeg"/>
  <Override PartName="/ppt/media/image14.jpeg" ContentType="image/jpeg"/>
  <Override PartName="/ppt/media/image1.jpeg" ContentType="image/jpeg"/>
  <Override PartName="/ppt/media/image10.png" ContentType="image/png"/>
  <Override PartName="/ppt/media/image2.jpeg" ContentType="image/jpeg"/>
  <Override PartName="/ppt/media/image4.jpeg" ContentType="image/jpeg"/>
  <Override PartName="/ppt/media/image5.jpeg" ContentType="image/jpeg"/>
  <Override PartName="/ppt/media/image11.png" ContentType="image/png"/>
  <Override PartName="/ppt/media/image17.png" ContentType="image/png"/>
  <Override PartName="/ppt/media/image8.png" ContentType="image/png"/>
  <Override PartName="/ppt/media/image3.png" ContentType="image/png"/>
  <Override PartName="/ppt/media/image12.png" ContentType="image/png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9.xml.rels" ContentType="application/vnd.openxmlformats-package.relationships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</p:sldIdLst>
  <p:sldSz cx="12188825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ftr" idx="4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sldNum" idx="4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A22AD9A-8FD5-4604-8DBC-B48EF93A470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833CCF-033B-41B2-9864-B18553FDE68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17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F9DF9A-2FEC-4634-83D1-6029C10936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2B63379-A88F-4E86-B5E0-CD9A8F05B0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8640B54A-631D-4124-9935-A9950C0B72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B5939AEC-B852-4F2B-A901-C4D334EA1D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C371EEB5-1D18-4315-818B-7B1A9F6B7B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0251A3-7F8A-4E2E-8204-BD633E4D4C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8ADCBA-8754-4CBB-B4E4-892879659E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C41905D-30CB-4EA7-821C-0CD086CD2B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6D31BDC-3626-4D33-9B6B-ABB4A8B35A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2F935C9-1E25-4AF4-9C9E-D4E9479FF5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BF123CC-F854-4777-A599-B9B5687EE9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12928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23680" y="1825560"/>
            <a:ext cx="512928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6CBE3FF-0ED7-4AB6-9EBE-AF3CE06E43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AE26CBD0-8510-48A7-AD3E-31BBF6F9F3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ADACA4-8C8E-48E7-B177-071D6827F47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ftr" idx="28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29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599736-8B72-4783-B632-370BE748D2B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dt" idx="30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ftr" idx="31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ldNum" idx="32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3784534-AA0F-4752-AA77-F8CC6EC6216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dt" idx="33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ftr" idx="34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35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E3BAA65-636E-46E3-BB33-6D0ABCE52E7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36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ftr" idx="37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ldNum" idx="38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9DD71B-0F84-4AFE-A049-114A7508D61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39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D563C5-F960-4734-B72A-36ADE27233B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7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8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E162ED-FD3D-4CB3-8F4F-C04DD668E0C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9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ftr" idx="10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11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4FB7EA1-2561-4C3D-A910-28A520978F6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dt" idx="12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ftr" idx="13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sldNum" idx="14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DD96687-FA7D-4443-9A07-6D91626A184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dt" idx="15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ftr" idx="16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sldNum" idx="17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A87D664-A13B-4410-B3B3-781D204356B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dt" idx="18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ftr" idx="19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ldNum" idx="20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3F09398-37E7-4000-A33E-732235AD4BA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1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2928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24400" y="1825560"/>
            <a:ext cx="512928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 idx="22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23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4E28F8B-499E-4FD6-A270-84339D11053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dt" idx="24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ftr" idx="25"/>
          </p:nvPr>
        </p:nvSpPr>
        <p:spPr>
          <a:xfrm>
            <a:off x="4037400" y="6356520"/>
            <a:ext cx="41122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ldNum" idx="26"/>
          </p:nvPr>
        </p:nvSpPr>
        <p:spPr>
          <a:xfrm>
            <a:off x="860796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995432-1637-485A-B309-0592276EC24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dt" idx="27"/>
          </p:nvPr>
        </p:nvSpPr>
        <p:spPr>
          <a:xfrm>
            <a:off x="837720" y="6356520"/>
            <a:ext cx="27410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937440" y="3200400"/>
            <a:ext cx="3863160" cy="2971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68093"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600" spc="-1" strike="noStrike">
                <a:solidFill>
                  <a:srgbClr val="ffffff"/>
                </a:solidFill>
                <a:latin typeface="Arial"/>
                <a:ea typeface="Arial"/>
              </a:rPr>
              <a:t>By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600" spc="-1" strike="noStrike">
                <a:solidFill>
                  <a:srgbClr val="ffffff"/>
                </a:solidFill>
                <a:latin typeface="Arial"/>
                <a:ea typeface="Arial"/>
              </a:rPr>
              <a:t>V DHEERAJ SHENOY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Arial"/>
              </a:rPr>
              <a:t>USN: 22MSRPH022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6127560" y="3905280"/>
            <a:ext cx="526860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Guide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M N Sundar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Co-Guide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Dr. Tanmoy Samanta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29fcf"/>
                </a:solidFill>
                <a:latin typeface="Arial"/>
                <a:ea typeface="Arial"/>
              </a:rPr>
              <a:t>Indian Institute of Astrophysics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934920" y="1122480"/>
            <a:ext cx="10378080" cy="1368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Cantarell"/>
                <a:ea typeface="Cantarell"/>
              </a:rPr>
              <a:t>Investigating temperature variations of solar corona during Coronal Mass Ejections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934920" y="939240"/>
            <a:ext cx="6269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Masters Thesis Presentation 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Solar Corona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Filaments/Prominences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Flares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Coronal Mass Ejections (CMEs)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Stellar CMEs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Coronal Dimming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Differential Emission Measure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5D16E90-C295-4DD1-9C95-C0AF38B09507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Solar flares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17860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Explosive phenomenons due to magnetic reconnections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Accompanied by filament/prominence eruptions and CMEs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6627600" y="685800"/>
            <a:ext cx="4970520" cy="49719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C24C789-3DA8-4337-BBC9-7F8D619651A9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Solar Corona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Filaments/Prominences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Flares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Coronal Mass Ejections (CMEs)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Stellar CMEs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Coronal Dimming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Differential Emission Measure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D3E20DB-869D-41F8-BE9E-557ACC608B1B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Filaments and Prominences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457280" y="2011680"/>
            <a:ext cx="3939120" cy="3977640"/>
          </a:xfrm>
          <a:prstGeom prst="rect">
            <a:avLst/>
          </a:prstGeom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805800" y="2055600"/>
            <a:ext cx="3934080" cy="393516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1370880" y="6172200"/>
            <a:ext cx="38840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Filament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6855840" y="6172200"/>
            <a:ext cx="38840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Prominence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34636C52-0568-4B8C-9C97-834FC4B546E5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Solar Corona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Filaments/Prominences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Flares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Coronal Mass Ejections (CMEs)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Stellar CMEs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Coronal Dimming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Differential Emission Measure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49A0ABA-DE1D-475D-B502-DBB0140AB146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chemeClr val="dk1"/>
                </a:solidFill>
                <a:latin typeface="Arial"/>
                <a:ea typeface="Arial"/>
              </a:rPr>
              <a:t>Coronal Mass Ejections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178600" cy="434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Plasma Ejections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Often associated with flares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Very high association of phenomena of coronal dimming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Affects the space weather, satellite communications etc.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7313040" y="1519560"/>
            <a:ext cx="4193280" cy="4194360"/>
          </a:xfrm>
          <a:prstGeom prst="rect">
            <a:avLst/>
          </a:prstGeom>
          <a:ln w="0">
            <a:noFill/>
          </a:ln>
        </p:spPr>
      </p:pic>
      <p:sp>
        <p:nvSpPr>
          <p:cNvPr id="122" name=""/>
          <p:cNvSpPr/>
          <p:nvPr/>
        </p:nvSpPr>
        <p:spPr>
          <a:xfrm>
            <a:off x="7313040" y="5943600"/>
            <a:ext cx="411264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LASCO C3 image of a CME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(Image credit: ESA)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CCA1B4B-0AD9-4767-B31C-73902481AA29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Solar Corona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Filaments/Prominences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Flares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Coronal Mass Ejections (CMEs)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Stellar CMEs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Coronal Dimming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Differential Emission Measure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D8294C3-B572-4BCA-93B1-70A58141BE30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Stellar CMEs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Like solar CMEs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Highly energetic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Difficult to observe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No spatial resolution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Indirect methods to detect stellar CMEs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Coronal Dimming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Blueshifted chromospheric lines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Type-II and Type-IV radio bursts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Etc.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778160" y="1470600"/>
            <a:ext cx="4070520" cy="407160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/>
          <p:nvPr/>
        </p:nvSpPr>
        <p:spPr>
          <a:xfrm>
            <a:off x="7813080" y="5698800"/>
            <a:ext cx="4055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Point source (star) (Image credit: NASA)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CB8D7B3-016B-4B24-AFC3-9B6D93EBDB9C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Why understand CMEs?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CMEs from host stars affect exoplanets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Future exoplanet expedition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Understanding space weather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39B7138-AC62-44B6-BD10-F71B56CC3414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Coronal Dimming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17860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Reduction in the intensity of the light after a CME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6925320" y="1202400"/>
            <a:ext cx="4915440" cy="491832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1331280" y="2950920"/>
            <a:ext cx="4685400" cy="316980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1325160" y="6264000"/>
            <a:ext cx="4762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Image Credit: (Veronig et al.)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7001640" y="6233400"/>
            <a:ext cx="478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211 </a:t>
            </a:r>
            <a:r>
              <a:rPr b="0" lang="en-US" sz="1800" spc="-1" strike="noStrike">
                <a:solidFill>
                  <a:schemeClr val="dk1"/>
                </a:solidFill>
                <a:latin typeface="DejaVu Sans"/>
                <a:ea typeface="DejaVu Sans"/>
              </a:rPr>
              <a:t>Å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channel of AIA.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332F8566-D640-46A5-B4B6-7FDB32C768EE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Table of Contents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Objectives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Methodology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Data Analysis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Result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80C5B1C-3AFF-43C2-8BC5-B10FFF5CAA20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Differential Emission Measure (DEM)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Emission Measure - amount of plasma along the line of sight in a given column of volume V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DEM – emission measure with respect to temperature. Function of temperature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570560" y="3657600"/>
            <a:ext cx="2970000" cy="137016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3885120" y="5029200"/>
            <a:ext cx="4379760" cy="104184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8912880" y="3886200"/>
            <a:ext cx="0" cy="22892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n_e = electron number density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0DB22FC-B0C0-4E1B-AD87-B073769A88D3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DEM Inversion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Obtain the information about the plasma from the line intensities observed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Similar to a solving a transform equation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We can only approximate the underlying EM profile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B7EFB7F-52FA-493E-8DBD-4F6B1481DA32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6824520" y="215640"/>
            <a:ext cx="4372560" cy="572688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6121800" y="6136200"/>
            <a:ext cx="594108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DEM solutions of Sun during the flaring event of August 4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2011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15EECEA-3D6D-46A0-B11D-5892A93EC92E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Sun-as-a-star Analysis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837720" y="1825560"/>
            <a:ext cx="10511280" cy="4349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0E77D00-9E9B-4E99-B51B-4324823BE1F7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Methodology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Data of Sun is solved to get the DEM profile.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chemeClr val="dk1"/>
                </a:solidFill>
                <a:latin typeface="Arial"/>
              </a:rPr>
              <a:t>Convert full disk to a point source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: full disk data is converted to a point source (pointification).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Solve the point source for DEM profile.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Compare the DEM curves of full disk and point source.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If CME is associated with dimming, find the maximum dimming temperature region.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9A79579-0EA8-48E7-A16D-90A787DEB299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Pointification of sun full disk image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26E776F-3453-4A78-BC43-01C79AC09BFD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Data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647424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NASA’s SDO/AIA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Three CME event data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Flare associated CME (August 4</a:t>
            </a:r>
            <a:r>
              <a:rPr b="0" lang="en-US" sz="2000" spc="-1" strike="noStrike" baseline="33000">
                <a:solidFill>
                  <a:schemeClr val="dk1"/>
                </a:solidFill>
                <a:latin typeface="Arial"/>
              </a:rPr>
              <a:t>th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 2011)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Long filament eruption associated with a CME (August 31</a:t>
            </a:r>
            <a:r>
              <a:rPr b="0" lang="en-US" sz="2000" spc="-1" strike="noStrike" baseline="33000">
                <a:solidFill>
                  <a:schemeClr val="dk1"/>
                </a:solidFill>
                <a:latin typeface="Arial"/>
              </a:rPr>
              <a:t>st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 2012)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Ground Level Enhancement CME ejection on (21</a:t>
            </a:r>
            <a:r>
              <a:rPr b="0" lang="en-US" sz="2000" spc="-1" strike="noStrike" baseline="33000">
                <a:solidFill>
                  <a:schemeClr val="dk1"/>
                </a:solidFill>
                <a:latin typeface="Arial"/>
              </a:rPr>
              <a:t>st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 October 2021)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7541640" y="540360"/>
            <a:ext cx="4553280" cy="563076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7541640" y="5943600"/>
            <a:ext cx="479808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NASA’s SDO Space Observatory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05087B9-449F-4DAF-B8EF-F389DCCF6651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970720" y="2123280"/>
            <a:ext cx="6387840" cy="4276440"/>
          </a:xfrm>
          <a:prstGeom prst="rect">
            <a:avLst/>
          </a:prstGeom>
          <a:ln w="0">
            <a:noFill/>
          </a:ln>
        </p:spPr>
      </p:pic>
      <p:sp>
        <p:nvSpPr>
          <p:cNvPr id="156" name="Title 11"/>
          <p:cNvSpPr/>
          <p:nvPr/>
        </p:nvSpPr>
        <p:spPr>
          <a:xfrm>
            <a:off x="838080" y="365400"/>
            <a:ext cx="1051128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90000"/>
              </a:lnSpc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SDO/AIA Telescopes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C9B08F0-ED27-4D0B-8AED-ADE76688C075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914400" y="27896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chemeClr val="dk1"/>
                </a:solidFill>
                <a:latin typeface="Arial"/>
              </a:rPr>
              <a:t>Results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F9828BE-F4B4-4A2A-97C0-AE0B04D104A0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Coronal Dimming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72080" y="1734480"/>
            <a:ext cx="11939040" cy="397944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/>
          <p:nvPr/>
        </p:nvSpPr>
        <p:spPr>
          <a:xfrm>
            <a:off x="914040" y="5943600"/>
            <a:ext cx="109688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DEM Timeseries of August 4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2011 CME event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99B10DD-D53B-42FD-ABD1-95555F5AC666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Objectives of the study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Understand the temperature variation of solar corona during Coronal Mass Ejections (CME)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Which temperature plasma shows the most coronal dimming 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Which temperature plasma shows the fastest recovery to the quiescent state 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Sun to point source reduction DEM (Differential Emission Measure) analysis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C4F7950-D4F8-4267-B8DD-D11E78BADB45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07000" y="1720440"/>
            <a:ext cx="11772720" cy="3924360"/>
          </a:xfrm>
          <a:prstGeom prst="rect">
            <a:avLst/>
          </a:prstGeom>
          <a:ln w="0">
            <a:noFill/>
          </a:ln>
        </p:spPr>
      </p:pic>
      <p:sp>
        <p:nvSpPr>
          <p:cNvPr id="162" name="Title 8"/>
          <p:cNvSpPr/>
          <p:nvPr/>
        </p:nvSpPr>
        <p:spPr>
          <a:xfrm>
            <a:off x="838080" y="365400"/>
            <a:ext cx="10511280" cy="13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90000"/>
              </a:lnSpc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Filament Eruption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"/>
          <p:cNvSpPr/>
          <p:nvPr/>
        </p:nvSpPr>
        <p:spPr>
          <a:xfrm>
            <a:off x="914040" y="5825520"/>
            <a:ext cx="10740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DEM Timeseries of August 31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2012 CME event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56036BC-D4A4-4128-A9DA-577D839B435B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GLE CME event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78120" y="1907280"/>
            <a:ext cx="12022560" cy="4007880"/>
          </a:xfrm>
          <a:prstGeom prst="rect">
            <a:avLst/>
          </a:prstGeom>
          <a:ln w="0">
            <a:noFill/>
          </a:ln>
        </p:spPr>
      </p:pic>
      <p:sp>
        <p:nvSpPr>
          <p:cNvPr id="166" name=""/>
          <p:cNvSpPr/>
          <p:nvPr/>
        </p:nvSpPr>
        <p:spPr>
          <a:xfrm>
            <a:off x="685440" y="6172200"/>
            <a:ext cx="109688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DEM Timeseries of August 31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2012 CME event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3059409-2A1C-4E65-93B3-F14760582BD3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Summary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4D968F0-2144-4555-AAAC-C80EC7970345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914040" y="274320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Thank you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37CE15D-78AC-4732-9385-EC9E903861A1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Data Pre-processing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5C839B6-EE68-4B24-95AD-154545C834B8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Solar Corona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Filaments/Prominences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Flares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Coronal Mass Ejections (CMEs)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Stellar CMEs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Coronal Dimming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Differential Emission Measure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B4004D8-708A-4260-89FA-9148ED5CFBC8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89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4698000" y="1577520"/>
            <a:ext cx="6733080" cy="484596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17860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Interior region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Core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Radiative zone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Convective zone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Visible surface (Photosphere)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Atmosphere (Chromosphere + Corona)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71EAEB2-74EE-46A5-BFAD-2048BA08A13A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Solar Corona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Filaments/Prominences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Flares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Coronal Mass Ejections (CMEs)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Stellar CMEs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Coronal Dimming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Differential Emission Measure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3E03A3C-ACC0-46FE-8CD7-6800C8BC4891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Solar Corona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Filaments/Prominences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Flares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Coronal Mass Ejections </a:t>
            </a: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(CMEs)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Stellar CMEs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Coronal Dimming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Differential Emission Measure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05BCC14-374B-4693-AD2C-E946E1B66DAF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11280" cy="434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Solar Corona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Filaments/Prominences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Flares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Coronal Mass Ejections </a:t>
            </a: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(CMEs)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Stellar CMEs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Coronal Dimming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6666"/>
                </a:solidFill>
                <a:latin typeface="Arial"/>
                <a:ea typeface="Arial"/>
              </a:rPr>
              <a:t>Differential Emission Measure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F31DC64-14AD-460A-93CC-9BF3CFD41DD6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128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Solar Corona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488920" cy="434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The outermost layer of the Sun above the chromosphere.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Several million degree Kelvin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Contains forbidden Iron lines (Fe XIV)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Very low density compared to the lower layers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6627600" y="914400"/>
            <a:ext cx="4840560" cy="47674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Temperature variation of the Solar Corona during Coronal Mass Ejections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C0C078C-5EC6-4EA7-ABA2-36976C616B7A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</TotalTime>
  <Application>LibreOffice/24.2.2.2$Linux_X86_64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2024-04-07T22:03:47Z</dcterms:modified>
  <cp:revision>252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15</vt:i4>
  </property>
  <property fmtid="{D5CDD505-2E9C-101B-9397-08002B2CF9AE}" pid="4" name="PresentationFormat">
    <vt:lpwstr>Widescreen</vt:lpwstr>
  </property>
  <property fmtid="{D5CDD505-2E9C-101B-9397-08002B2CF9AE}" pid="5" name="Slides">
    <vt:i4>15</vt:i4>
  </property>
</Properties>
</file>